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256" r:id="rId3"/>
    <p:sldId id="304" r:id="rId4"/>
    <p:sldId id="303" r:id="rId5"/>
    <p:sldId id="301" r:id="rId6"/>
    <p:sldId id="305" r:id="rId7"/>
    <p:sldId id="274" r:id="rId8"/>
    <p:sldId id="276" r:id="rId9"/>
    <p:sldId id="275" r:id="rId10"/>
    <p:sldId id="271" r:id="rId11"/>
    <p:sldId id="277" r:id="rId12"/>
    <p:sldId id="273" r:id="rId13"/>
    <p:sldId id="278" r:id="rId14"/>
    <p:sldId id="279" r:id="rId15"/>
    <p:sldId id="280" r:id="rId16"/>
    <p:sldId id="282" r:id="rId17"/>
    <p:sldId id="284" r:id="rId18"/>
    <p:sldId id="285" r:id="rId19"/>
    <p:sldId id="281" r:id="rId20"/>
    <p:sldId id="283" r:id="rId21"/>
    <p:sldId id="286" r:id="rId22"/>
    <p:sldId id="287" r:id="rId23"/>
    <p:sldId id="288" r:id="rId24"/>
    <p:sldId id="290" r:id="rId25"/>
    <p:sldId id="289" r:id="rId26"/>
    <p:sldId id="296" r:id="rId27"/>
    <p:sldId id="295" r:id="rId28"/>
    <p:sldId id="291" r:id="rId29"/>
    <p:sldId id="293" r:id="rId30"/>
    <p:sldId id="294" r:id="rId31"/>
    <p:sldId id="297" r:id="rId32"/>
    <p:sldId id="308" r:id="rId33"/>
    <p:sldId id="298" r:id="rId34"/>
    <p:sldId id="299" r:id="rId35"/>
    <p:sldId id="300" r:id="rId36"/>
    <p:sldId id="302" r:id="rId37"/>
    <p:sldId id="307" r:id="rId38"/>
    <p:sldId id="306" r:id="rId3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5" autoAdjust="0"/>
    <p:restoredTop sz="61325" autoAdjust="0"/>
  </p:normalViewPr>
  <p:slideViewPr>
    <p:cSldViewPr>
      <p:cViewPr varScale="1">
        <p:scale>
          <a:sx n="68" d="100"/>
          <a:sy n="68" d="100"/>
        </p:scale>
        <p:origin x="942" y="6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8/3/2017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sdn.microsoft.com/en-us/library/system.datetime.kind(v=vs.110).aspx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Dates and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hard can it be?!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4571999" y="787545"/>
            <a:ext cx="9143998" cy="1020762"/>
          </a:xfrm>
        </p:spPr>
        <p:txBody>
          <a:bodyPr/>
          <a:lstStyle/>
          <a:p>
            <a:r>
              <a:rPr lang="en-US" dirty="0" smtClean="0"/>
              <a:t>Title and Content Layout with List</a:t>
            </a:r>
            <a:endParaRPr lang="en-US" dirty="0"/>
          </a:p>
        </p:txBody>
      </p:sp>
      <p:pic>
        <p:nvPicPr>
          <p:cNvPr id="1036" name="Picture 12" descr="http://www.thibautmoraldi.com/wp-content/uploads/2013/09/stock-footage-flag-of-england-waving-in-the-wind-highly-detailed-fabric-texture-seamless-loo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1684897"/>
            <a:ext cx="273106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thumbs.dreamstime.com/x/3d-person-telephone-78010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8" y="4566489"/>
            <a:ext cx="1424252" cy="1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c.tadst.com/gfx/600x400/flag-day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1653659"/>
            <a:ext cx="2301685" cy="1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364378" y="1556792"/>
            <a:ext cx="0" cy="5688632"/>
          </a:xfrm>
          <a:prstGeom prst="lin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2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Issues with having just Date &amp; Time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3175286" y="228567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May 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13:00:00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Title 12"/>
          <p:cNvSpPr txBox="1">
            <a:spLocks/>
          </p:cNvSpPr>
          <p:nvPr/>
        </p:nvSpPr>
        <p:spPr>
          <a:xfrm>
            <a:off x="6594924" y="2287165"/>
            <a:ext cx="580120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May 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b="1" u="sng" dirty="0" smtClean="0">
                <a:solidFill>
                  <a:schemeClr val="bg2">
                    <a:lumMod val="75000"/>
                  </a:schemeClr>
                </a:solidFill>
              </a:rPr>
              <a:t>06:00:00</a:t>
            </a:r>
            <a:endParaRPr lang="en-US" b="1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 descr="http://www.clipartillustration.com/wp-content/uploads/2015/04/133111-orange-man-sleeping-converted-previe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34" y="4755339"/>
            <a:ext cx="3681195" cy="151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marterdating.co.uk/wp-content/uploads/2013/03/mobile1-204x30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75952">
            <a:off x="10685839" y="5892910"/>
            <a:ext cx="774891" cy="113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Callout 16"/>
          <p:cNvSpPr/>
          <p:nvPr/>
        </p:nvSpPr>
        <p:spPr>
          <a:xfrm>
            <a:off x="6535366" y="3758456"/>
            <a:ext cx="1915946" cy="1126852"/>
          </a:xfrm>
          <a:prstGeom prst="wedgeEllipseCallout">
            <a:avLst>
              <a:gd name="adj1" fmla="val 25884"/>
              <a:gd name="adj2" fmla="val 6316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 smtClean="0"/>
              <a:t>Zzzzz</a:t>
            </a:r>
            <a:r>
              <a:rPr lang="en-GB" sz="2400" dirty="0" smtClean="0"/>
              <a:t>….</a:t>
            </a:r>
            <a:endParaRPr lang="en-GB" sz="2400" dirty="0"/>
          </a:p>
        </p:txBody>
      </p:sp>
      <p:pic>
        <p:nvPicPr>
          <p:cNvPr id="18" name="Picture 14" descr="Image result for person on phone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" y="4421370"/>
            <a:ext cx="2237118" cy="22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http://thumbs.dreamstime.com/x/3d-person-telephone-78010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44" y="-1899592"/>
            <a:ext cx="1424252" cy="1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3175863" y="3501008"/>
            <a:ext cx="3017528" cy="1858268"/>
          </a:xfrm>
          <a:prstGeom prst="wedgeEllipseCallout">
            <a:avLst>
              <a:gd name="adj1" fmla="val -54825"/>
              <a:gd name="adj2" fmla="val 2132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Where are you?!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483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with having just Date &amp; Time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 could we make sure they schedule the call to happen simultaneously in both countries?</a:t>
            </a:r>
          </a:p>
          <a:p>
            <a:r>
              <a:rPr lang="en-US" dirty="0" smtClean="0"/>
              <a:t>We know that </a:t>
            </a:r>
            <a:r>
              <a:rPr lang="en-US" dirty="0" err="1" smtClean="0"/>
              <a:t>Colarado</a:t>
            </a:r>
            <a:r>
              <a:rPr lang="en-US" dirty="0" smtClean="0"/>
              <a:t> local time is 7 hours behind the local time in the UK, so actually the American should have been expecting the call at 13:00 - 7 hours = 06:00</a:t>
            </a:r>
            <a:endParaRPr lang="en-US" dirty="0"/>
          </a:p>
          <a:p>
            <a:r>
              <a:rPr lang="en-US" dirty="0" smtClean="0"/>
              <a:t>Here, we’ve used a reference timeline (UK) and adjusted the </a:t>
            </a:r>
            <a:r>
              <a:rPr lang="en-US" dirty="0" err="1" smtClean="0"/>
              <a:t>Colarado</a:t>
            </a:r>
            <a:r>
              <a:rPr lang="en-US" dirty="0" smtClean="0"/>
              <a:t> local time accordingly</a:t>
            </a:r>
          </a:p>
          <a:p>
            <a:r>
              <a:rPr lang="en-US" dirty="0" smtClean="0"/>
              <a:t>But in the UK and America we adjust our local times for daylight savings (at different times), which means that the difference is not constant</a:t>
            </a:r>
          </a:p>
        </p:txBody>
      </p:sp>
    </p:spTree>
    <p:extLst>
      <p:ext uri="{BB962C8B-B14F-4D97-AF65-F5344CB8AC3E}">
        <p14:creationId xmlns:p14="http://schemas.microsoft.com/office/powerpoint/2010/main" val="304640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 UTC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GB" sz="2800" dirty="0"/>
              <a:t>Coordinated Universal Time</a:t>
            </a:r>
          </a:p>
          <a:p>
            <a:pPr>
              <a:spcAft>
                <a:spcPts val="1200"/>
              </a:spcAft>
            </a:pPr>
            <a:r>
              <a:rPr lang="en-GB" sz="2800" dirty="0"/>
              <a:t> </a:t>
            </a:r>
            <a:r>
              <a:rPr lang="en-GB" sz="2800" dirty="0" smtClean="0"/>
              <a:t>The primary </a:t>
            </a:r>
            <a:r>
              <a:rPr lang="en-GB" sz="2800" dirty="0"/>
              <a:t>time standard by which the world regulates clocks and </a:t>
            </a:r>
            <a:r>
              <a:rPr lang="en-GB" sz="2800" dirty="0" smtClean="0"/>
              <a:t>time</a:t>
            </a:r>
          </a:p>
          <a:p>
            <a:pPr>
              <a:spcAft>
                <a:spcPts val="1200"/>
              </a:spcAft>
            </a:pPr>
            <a:r>
              <a:rPr lang="en-GB" sz="2800" dirty="0" smtClean="0"/>
              <a:t>Does NOT </a:t>
            </a:r>
            <a:r>
              <a:rPr lang="en-GB" sz="2800" dirty="0"/>
              <a:t>observe daylight saving </a:t>
            </a:r>
            <a:r>
              <a:rPr lang="en-GB" sz="2800" dirty="0" smtClean="0"/>
              <a:t>time</a:t>
            </a:r>
          </a:p>
          <a:p>
            <a:pPr>
              <a:spcAft>
                <a:spcPts val="1200"/>
              </a:spcAft>
            </a:pPr>
            <a:r>
              <a:rPr lang="en-GB" sz="2800" dirty="0" smtClean="0"/>
              <a:t>Expressed as </a:t>
            </a:r>
          </a:p>
          <a:p>
            <a:pPr lvl="1">
              <a:spcAft>
                <a:spcPts val="1200"/>
              </a:spcAft>
            </a:pP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2016-04-29 12:30:00 </a:t>
            </a:r>
            <a:r>
              <a:rPr lang="en-GB" b="1" dirty="0" smtClean="0"/>
              <a:t>+00:00     </a:t>
            </a:r>
            <a:r>
              <a:rPr lang="en-GB" dirty="0" smtClean="0"/>
              <a:t>OR</a:t>
            </a:r>
          </a:p>
          <a:p>
            <a:pPr lvl="1">
              <a:spcAft>
                <a:spcPts val="1200"/>
              </a:spcAft>
            </a:pP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2016-04-29 12:30:00</a:t>
            </a:r>
            <a:r>
              <a:rPr lang="en-GB" dirty="0" smtClean="0"/>
              <a:t> Z</a:t>
            </a:r>
            <a:r>
              <a:rPr lang="en-GB" u="sng" dirty="0" smtClean="0"/>
              <a:t> </a:t>
            </a:r>
            <a:endParaRPr lang="en-GB" u="sng" dirty="0"/>
          </a:p>
          <a:p>
            <a:pPr lvl="1">
              <a:spcAft>
                <a:spcPts val="1200"/>
              </a:spcAft>
            </a:pPr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9426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Image result for person on phone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5" y="4221088"/>
            <a:ext cx="2237118" cy="22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4571999" y="787545"/>
            <a:ext cx="9143998" cy="1020762"/>
          </a:xfrm>
        </p:spPr>
        <p:txBody>
          <a:bodyPr/>
          <a:lstStyle/>
          <a:p>
            <a:r>
              <a:rPr lang="en-US" dirty="0" smtClean="0"/>
              <a:t>Title and Content Layout with List</a:t>
            </a:r>
            <a:endParaRPr lang="en-US" dirty="0"/>
          </a:p>
        </p:txBody>
      </p:sp>
      <p:pic>
        <p:nvPicPr>
          <p:cNvPr id="1036" name="Picture 12" descr="http://www.thibautmoraldi.com/wp-content/uploads/2013/09/stock-footage-flag-of-england-waving-in-the-wind-highly-detailed-fabric-texture-seamless-loo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1684897"/>
            <a:ext cx="273106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sr.photos3.fotosearch.com/bthumb/CSP/CSP327/k327097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34" y="4530022"/>
            <a:ext cx="12192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thumbs.dreamstime.com/x/3d-person-telephone-780104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2" y="-2043608"/>
            <a:ext cx="1424252" cy="1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364378" y="1556792"/>
            <a:ext cx="0" cy="5688632"/>
          </a:xfrm>
          <a:prstGeom prst="lin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/>
          <p:cNvSpPr/>
          <p:nvPr/>
        </p:nvSpPr>
        <p:spPr>
          <a:xfrm>
            <a:off x="3004876" y="2330595"/>
            <a:ext cx="3017528" cy="1858268"/>
          </a:xfrm>
          <a:prstGeom prst="wedgeEllipseCallou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I’ll call you on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May at 1 PM </a:t>
            </a:r>
            <a:r>
              <a:rPr lang="en-GB" sz="2400" b="1" u="sng" dirty="0" smtClean="0"/>
              <a:t>UTC</a:t>
            </a:r>
            <a:endParaRPr lang="en-GB" sz="2400" b="1" u="sng" dirty="0"/>
          </a:p>
        </p:txBody>
      </p:sp>
      <p:sp>
        <p:nvSpPr>
          <p:cNvPr id="21" name="Oval Callout 20"/>
          <p:cNvSpPr/>
          <p:nvPr/>
        </p:nvSpPr>
        <p:spPr>
          <a:xfrm>
            <a:off x="6706353" y="2420888"/>
            <a:ext cx="2449581" cy="1744781"/>
          </a:xfrm>
          <a:prstGeom prst="wedgeEllipseCallout">
            <a:avLst>
              <a:gd name="adj1" fmla="val 44532"/>
              <a:gd name="adj2" fmla="val 6736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OK</a:t>
            </a:r>
            <a:endParaRPr lang="en-GB" sz="2400" dirty="0"/>
          </a:p>
        </p:txBody>
      </p:sp>
      <p:sp>
        <p:nvSpPr>
          <p:cNvPr id="22" name="Title 12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UTC… Yay!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Picture 24" descr="http://c.tadst.com/gfx/600x400/flag-day.jpg?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383" y="1653659"/>
            <a:ext cx="2301685" cy="1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79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www.thibautmoraldi.com/wp-content/uploads/2013/09/stock-footage-flag-of-england-waving-in-the-wind-highly-detailed-fabric-texture-seamless-loo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1684897"/>
            <a:ext cx="273106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c.tadst.com/gfx/600x400/flag-day.jpg?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383" y="1653659"/>
            <a:ext cx="2301685" cy="1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364378" y="1556792"/>
            <a:ext cx="0" cy="5688632"/>
          </a:xfrm>
          <a:prstGeom prst="lin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2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UTC… Yay!</a:t>
            </a:r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3070076" y="1684897"/>
            <a:ext cx="9143998" cy="16215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May 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14:00:00 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(13:00:00 UTC)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Title 12"/>
          <p:cNvSpPr txBox="1">
            <a:spLocks/>
          </p:cNvSpPr>
          <p:nvPr/>
        </p:nvSpPr>
        <p:spPr>
          <a:xfrm>
            <a:off x="6413884" y="1808307"/>
            <a:ext cx="5801208" cy="1499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May 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07:00:00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(13:00:00 UTC)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6796109" y="3500667"/>
            <a:ext cx="3080924" cy="1545471"/>
          </a:xfrm>
          <a:prstGeom prst="wedgeEllipseCallout">
            <a:avLst>
              <a:gd name="adj1" fmla="val 49006"/>
              <a:gd name="adj2" fmla="val 44587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Do you know how early  it is here?!</a:t>
            </a:r>
            <a:endParaRPr lang="en-GB" sz="2400" dirty="0"/>
          </a:p>
        </p:txBody>
      </p:sp>
      <p:pic>
        <p:nvPicPr>
          <p:cNvPr id="18" name="Picture 14" descr="Image result for person on phone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30" y="4078879"/>
            <a:ext cx="2237118" cy="22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2852292" y="3698087"/>
            <a:ext cx="1485054" cy="1150633"/>
          </a:xfrm>
          <a:prstGeom prst="wedgeEllipseCallout">
            <a:avLst>
              <a:gd name="adj1" fmla="val -54825"/>
              <a:gd name="adj2" fmla="val 2132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Hi</a:t>
            </a:r>
            <a:endParaRPr lang="en-GB" sz="2400" dirty="0"/>
          </a:p>
        </p:txBody>
      </p:sp>
      <p:pic>
        <p:nvPicPr>
          <p:cNvPr id="20" name="Picture 18" descr="http://sr.photos3.fotosearch.com/bthumb/CSP/CSP327/k327097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033" y="4713575"/>
            <a:ext cx="12192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0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Date Time Offset</a:t>
            </a:r>
            <a:endParaRPr lang="en-GB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/>
              <a:t>2016-05-01   </a:t>
            </a:r>
          </a:p>
          <a:p>
            <a:pPr marL="0" indent="0" algn="ctr">
              <a:buNone/>
            </a:pPr>
            <a:r>
              <a:rPr lang="en-US" sz="7200" dirty="0" smtClean="0"/>
              <a:t>13:00:00 +01:00</a:t>
            </a:r>
          </a:p>
        </p:txBody>
      </p:sp>
    </p:spTree>
    <p:extLst>
      <p:ext uri="{BB962C8B-B14F-4D97-AF65-F5344CB8AC3E}">
        <p14:creationId xmlns:p14="http://schemas.microsoft.com/office/powerpoint/2010/main" val="42451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Date Time Offset</a:t>
            </a:r>
            <a:endParaRPr lang="en-GB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2016-05-01   </a:t>
            </a:r>
          </a:p>
          <a:p>
            <a:pPr marL="0" indent="0" algn="ctr">
              <a:buNone/>
            </a:pP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13:00:00 </a:t>
            </a:r>
            <a:r>
              <a:rPr lang="en-US" sz="7200" dirty="0" smtClean="0"/>
              <a:t>+01:00</a:t>
            </a:r>
          </a:p>
        </p:txBody>
      </p:sp>
    </p:spTree>
    <p:extLst>
      <p:ext uri="{BB962C8B-B14F-4D97-AF65-F5344CB8AC3E}">
        <p14:creationId xmlns:p14="http://schemas.microsoft.com/office/powerpoint/2010/main" val="135853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Date Time Offset</a:t>
            </a:r>
            <a:endParaRPr lang="en-GB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… </a:t>
            </a:r>
            <a:r>
              <a:rPr lang="en-US" sz="7200" dirty="0" smtClean="0"/>
              <a:t>13:00:00</a:t>
            </a: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7200" dirty="0" smtClean="0"/>
              <a:t>+00:00</a:t>
            </a:r>
          </a:p>
          <a:p>
            <a:pPr marL="0" indent="0" algn="ctr">
              <a:buNone/>
            </a:pPr>
            <a:r>
              <a:rPr lang="en-US" sz="7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… </a:t>
            </a:r>
            <a:r>
              <a:rPr lang="en-US" sz="7200" dirty="0" smtClean="0"/>
              <a:t>14:00:00</a:t>
            </a: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7200" dirty="0"/>
              <a:t>+01:00</a:t>
            </a:r>
          </a:p>
          <a:p>
            <a:pPr marL="0" indent="0" algn="ctr">
              <a:buNone/>
            </a:pPr>
            <a:r>
              <a:rPr lang="en-US" sz="7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… </a:t>
            </a:r>
            <a:r>
              <a:rPr lang="en-US" sz="7200" dirty="0" smtClean="0"/>
              <a:t>06:00:00</a:t>
            </a: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7200" dirty="0" smtClean="0"/>
              <a:t>-07:00</a:t>
            </a:r>
            <a:endParaRPr lang="en-US" sz="7200" dirty="0"/>
          </a:p>
          <a:p>
            <a:pPr marL="0" indent="0" algn="ctr">
              <a:buNone/>
            </a:pPr>
            <a:endParaRPr lang="en-US" sz="7200" dirty="0" smtClean="0"/>
          </a:p>
        </p:txBody>
      </p:sp>
    </p:spTree>
    <p:extLst>
      <p:ext uri="{BB962C8B-B14F-4D97-AF65-F5344CB8AC3E}">
        <p14:creationId xmlns:p14="http://schemas.microsoft.com/office/powerpoint/2010/main" val="32615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Zones</a:t>
            </a:r>
            <a:endParaRPr lang="en-GB" dirty="0"/>
          </a:p>
        </p:txBody>
      </p:sp>
      <p:pic>
        <p:nvPicPr>
          <p:cNvPr id="1026" name="Picture 2" descr="Timezon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6924866"/>
            <a:ext cx="14350693" cy="760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60" y="1756278"/>
            <a:ext cx="10134587" cy="8097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028" y="1756278"/>
            <a:ext cx="7516291" cy="51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5" y="1916832"/>
            <a:ext cx="10182215" cy="160457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6200000">
            <a:off x="6166420" y="3701610"/>
            <a:ext cx="864096" cy="432048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3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Date Time Falsehoods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There are always 24 hours in a day</a:t>
            </a:r>
          </a:p>
          <a:p>
            <a:r>
              <a:rPr lang="en-GB" sz="3200" dirty="0" smtClean="0"/>
              <a:t>There are always 365 days in a year</a:t>
            </a:r>
          </a:p>
          <a:p>
            <a:r>
              <a:rPr lang="en-GB" sz="3200" dirty="0" smtClean="0"/>
              <a:t>Time </a:t>
            </a:r>
            <a:r>
              <a:rPr lang="en-GB" sz="3200" dirty="0"/>
              <a:t>always goes forwards</a:t>
            </a:r>
          </a:p>
        </p:txBody>
      </p:sp>
    </p:spTree>
    <p:extLst>
      <p:ext uri="{BB962C8B-B14F-4D97-AF65-F5344CB8AC3E}">
        <p14:creationId xmlns:p14="http://schemas.microsoft.com/office/powerpoint/2010/main" val="41517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1772816"/>
            <a:ext cx="12770573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5" y="1916832"/>
            <a:ext cx="10182215" cy="26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1772816"/>
            <a:ext cx="12770573" cy="4032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6200000">
            <a:off x="5878389" y="3573016"/>
            <a:ext cx="864096" cy="43204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 rot="16200000">
            <a:off x="8830716" y="3572792"/>
            <a:ext cx="864096" cy="432048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4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1916832"/>
            <a:ext cx="10182215" cy="2602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5" y="1916832"/>
            <a:ext cx="10182215" cy="1604572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3790156" y="4149080"/>
            <a:ext cx="5544616" cy="4320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726260" y="4898543"/>
            <a:ext cx="496855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How many hours are there between </a:t>
            </a:r>
            <a:r>
              <a:rPr lang="en-GB" sz="3200" b="1" dirty="0" smtClean="0"/>
              <a:t>00:00</a:t>
            </a:r>
            <a:r>
              <a:rPr lang="en-GB" sz="3200" dirty="0" smtClean="0"/>
              <a:t> and </a:t>
            </a:r>
            <a:r>
              <a:rPr lang="en-GB" sz="3200" b="1" dirty="0" smtClean="0"/>
              <a:t>03:00</a:t>
            </a:r>
            <a:r>
              <a:rPr lang="en-GB" sz="3200" dirty="0" smtClean="0"/>
              <a:t> 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640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.NET Date Time Offset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608" t="21431" r="9783" b="33921"/>
          <a:stretch/>
        </p:blipFill>
        <p:spPr>
          <a:xfrm>
            <a:off x="1522414" y="3717256"/>
            <a:ext cx="9145016" cy="1800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6200000" flipH="1">
            <a:off x="4294834" y="3582190"/>
            <a:ext cx="1079896" cy="43204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701924" y="2538410"/>
            <a:ext cx="382668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400" dirty="0" smtClean="0"/>
              <a:t>01:30:00 </a:t>
            </a:r>
            <a:r>
              <a:rPr lang="en-GB" sz="4400" dirty="0" smtClean="0">
                <a:solidFill>
                  <a:schemeClr val="accent4">
                    <a:lumMod val="75000"/>
                  </a:schemeClr>
                </a:solidFill>
              </a:rPr>
              <a:t>+01:00</a:t>
            </a:r>
            <a:endParaRPr lang="en-GB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5972" y="1714817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dirty="0" smtClean="0"/>
              <a:t>Plus 1 hour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824715" y="2556534"/>
            <a:ext cx="3850926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400" dirty="0" smtClean="0"/>
              <a:t>02:30:00 </a:t>
            </a:r>
            <a:r>
              <a:rPr lang="en-GB" sz="4400" dirty="0" smtClean="0">
                <a:solidFill>
                  <a:schemeClr val="accent4">
                    <a:lumMod val="75000"/>
                  </a:schemeClr>
                </a:solidFill>
              </a:rPr>
              <a:t>+01:00</a:t>
            </a:r>
            <a:endParaRPr lang="en-GB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>
            <a:off x="7174002" y="4725256"/>
            <a:ext cx="1152351" cy="432048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 rot="16200000" flipH="1">
            <a:off x="7210230" y="3582190"/>
            <a:ext cx="1079896" cy="43204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832570" y="5524632"/>
            <a:ext cx="386355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400" dirty="0" smtClean="0"/>
              <a:t>01:30:00 </a:t>
            </a:r>
            <a:r>
              <a:rPr lang="en-GB" sz="4400" dirty="0" smtClean="0">
                <a:solidFill>
                  <a:schemeClr val="accent1">
                    <a:lumMod val="75000"/>
                  </a:schemeClr>
                </a:solidFill>
              </a:rPr>
              <a:t>+00:00</a:t>
            </a:r>
            <a:endParaRPr lang="en-GB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Conversions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26172" y="4553877"/>
            <a:ext cx="4961679" cy="1200329"/>
            <a:chOff x="1475464" y="1919664"/>
            <a:chExt cx="4961679" cy="1200329"/>
          </a:xfrm>
        </p:grpSpPr>
        <p:sp>
          <p:nvSpPr>
            <p:cNvPr id="3" name="TextBox 2"/>
            <p:cNvSpPr txBox="1"/>
            <p:nvPr/>
          </p:nvSpPr>
          <p:spPr>
            <a:xfrm>
              <a:off x="1475464" y="1919664"/>
              <a:ext cx="49616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 smtClean="0"/>
                <a:t>Local      UTC</a:t>
              </a:r>
              <a:endParaRPr lang="en-GB" sz="7200" dirty="0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790156" y="249572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934172" y="2279704"/>
              <a:ext cx="144016" cy="4320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26172" y="3131988"/>
            <a:ext cx="5173083" cy="1200329"/>
            <a:chOff x="1557908" y="3524815"/>
            <a:chExt cx="5173083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1557908" y="3524815"/>
              <a:ext cx="51730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 smtClean="0"/>
                <a:t>UTC       Local</a:t>
              </a:r>
              <a:endParaRPr lang="en-GB" sz="72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718148" y="4100879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26172" y="1760689"/>
            <a:ext cx="9690538" cy="1200329"/>
            <a:chOff x="1426172" y="1760689"/>
            <a:chExt cx="9690538" cy="1200329"/>
          </a:xfrm>
        </p:grpSpPr>
        <p:sp>
          <p:nvSpPr>
            <p:cNvPr id="13" name="TextBox 12"/>
            <p:cNvSpPr txBox="1"/>
            <p:nvPr/>
          </p:nvSpPr>
          <p:spPr>
            <a:xfrm>
              <a:off x="1426172" y="1760689"/>
              <a:ext cx="969053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 smtClean="0"/>
                <a:t>(</a:t>
              </a:r>
              <a:r>
                <a:rPr lang="en-GB" sz="7200" dirty="0" err="1" smtClean="0"/>
                <a:t>DateTimeOffset</a:t>
              </a:r>
              <a:r>
                <a:rPr lang="en-GB" sz="7200" dirty="0" smtClean="0"/>
                <a:t>      UTC)</a:t>
              </a:r>
              <a:endParaRPr lang="en-GB" sz="72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326660" y="2348880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110636" y="2348880"/>
              <a:ext cx="679172" cy="1430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8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60648"/>
            <a:ext cx="9143998" cy="1020762"/>
          </a:xfrm>
        </p:spPr>
        <p:txBody>
          <a:bodyPr/>
          <a:lstStyle/>
          <a:p>
            <a:r>
              <a:rPr lang="en-GB" dirty="0" smtClean="0"/>
              <a:t>.NET </a:t>
            </a:r>
            <a:r>
              <a:rPr lang="en-GB" dirty="0" err="1" smtClean="0"/>
              <a:t>TimeZoneInfo</a:t>
            </a:r>
            <a:endParaRPr lang="en-GB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33972" y="4149080"/>
            <a:ext cx="7704856" cy="22159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public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ConvertTime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TimeZoneInfo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sourceTimeZone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imeZoneInfo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destinationTimeZone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133972" y="2001614"/>
            <a:ext cx="7704856" cy="18466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public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DateTimeOffset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ConvertTime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DateTimeOffset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dateTimeOffset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imeZoneInfo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destinationTimeZone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1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.NET </a:t>
            </a:r>
            <a:r>
              <a:rPr lang="en-GB" dirty="0" err="1" smtClean="0"/>
              <a:t>DateTimeKind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85" y="1704745"/>
            <a:ext cx="9897856" cy="31151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01925" y="5136750"/>
            <a:ext cx="7416823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 smtClean="0">
                <a:solidFill>
                  <a:schemeClr val="tx1">
                    <a:lumMod val="65000"/>
                  </a:schemeClr>
                </a:solidFill>
              </a:rPr>
              <a:t>“The </a:t>
            </a:r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Kind property allows a </a:t>
            </a:r>
            <a:r>
              <a:rPr lang="en-GB" sz="2400" dirty="0" err="1">
                <a:solidFill>
                  <a:schemeClr val="tx1">
                    <a:lumMod val="65000"/>
                  </a:schemeClr>
                </a:solidFill>
              </a:rPr>
              <a:t>DateTime</a:t>
            </a:r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 value to </a:t>
            </a:r>
            <a:r>
              <a:rPr lang="en-GB" sz="2800" b="1" i="1" u="sng" dirty="0"/>
              <a:t>clearly</a:t>
            </a:r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 reflect either Coordinated Universal Time (UTC) or the local time. </a:t>
            </a:r>
            <a:endParaRPr lang="en-GB" sz="24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483279" y="4131327"/>
            <a:ext cx="7222268" cy="1313897"/>
            <a:chOff x="2483279" y="4131327"/>
            <a:chExt cx="7222268" cy="1313897"/>
          </a:xfrm>
        </p:grpSpPr>
        <p:sp>
          <p:nvSpPr>
            <p:cNvPr id="17" name="Left Arrow 16"/>
            <p:cNvSpPr/>
            <p:nvPr/>
          </p:nvSpPr>
          <p:spPr>
            <a:xfrm>
              <a:off x="8866719" y="5136750"/>
              <a:ext cx="819871" cy="308474"/>
            </a:xfrm>
            <a:prstGeom prst="leftArrow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Left Arrow 18"/>
            <p:cNvSpPr/>
            <p:nvPr/>
          </p:nvSpPr>
          <p:spPr>
            <a:xfrm rot="655174">
              <a:off x="2483279" y="4131327"/>
              <a:ext cx="7222268" cy="490167"/>
            </a:xfrm>
            <a:prstGeom prst="leftArrow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1520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-27384"/>
            <a:ext cx="9143998" cy="1020762"/>
          </a:xfrm>
        </p:spPr>
        <p:txBody>
          <a:bodyPr/>
          <a:lstStyle/>
          <a:p>
            <a:r>
              <a:rPr lang="en-GB" dirty="0" smtClean="0"/>
              <a:t>.NET </a:t>
            </a:r>
            <a:r>
              <a:rPr lang="en-GB" dirty="0" err="1" smtClean="0"/>
              <a:t>TimeZoneInfo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29915" y="980728"/>
            <a:ext cx="1040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TimeZoneInfo.ConvertTime</a:t>
            </a:r>
            <a:r>
              <a:rPr lang="en-GB" sz="2400" dirty="0"/>
              <a:t> Method (</a:t>
            </a:r>
            <a:r>
              <a:rPr lang="en-GB" sz="2400" dirty="0" err="1"/>
              <a:t>DateTime</a:t>
            </a:r>
            <a:r>
              <a:rPr lang="en-GB" sz="2400" dirty="0"/>
              <a:t>, </a:t>
            </a:r>
            <a:r>
              <a:rPr lang="en-GB" sz="2400" dirty="0" err="1" smtClean="0"/>
              <a:t>TimeZoneInfo</a:t>
            </a:r>
            <a:r>
              <a:rPr lang="en-GB" sz="2400" dirty="0" smtClean="0"/>
              <a:t>, </a:t>
            </a:r>
            <a:r>
              <a:rPr lang="en-GB" sz="2400" dirty="0" err="1" smtClean="0"/>
              <a:t>TimeZoneInfo</a:t>
            </a:r>
            <a:r>
              <a:rPr lang="en-GB" sz="2400" dirty="0" smtClean="0"/>
              <a:t>)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2414" y="1916832"/>
            <a:ext cx="9756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value of the </a:t>
            </a:r>
            <a:r>
              <a:rPr lang="en-GB" sz="2400" dirty="0">
                <a:hlinkClick r:id="rId2"/>
              </a:rPr>
              <a:t>Kind</a:t>
            </a:r>
            <a:r>
              <a:rPr lang="en-GB" sz="2400" dirty="0"/>
              <a:t> property of the </a:t>
            </a:r>
            <a:r>
              <a:rPr lang="en-GB" sz="2400" i="1" dirty="0" err="1"/>
              <a:t>dateTime</a:t>
            </a:r>
            <a:r>
              <a:rPr lang="en-GB" sz="2400" dirty="0"/>
              <a:t> parameter must correspond to the </a:t>
            </a:r>
            <a:r>
              <a:rPr lang="en-GB" sz="2400" i="1" dirty="0" err="1"/>
              <a:t>sourceTimeZone</a:t>
            </a:r>
            <a:r>
              <a:rPr lang="en-GB" sz="2400" dirty="0"/>
              <a:t> parameter, as the following table shows.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924944"/>
            <a:ext cx="11845322" cy="37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-27384"/>
            <a:ext cx="9143998" cy="1020762"/>
          </a:xfrm>
        </p:spPr>
        <p:txBody>
          <a:bodyPr/>
          <a:lstStyle/>
          <a:p>
            <a:r>
              <a:rPr lang="en-GB" dirty="0" smtClean="0"/>
              <a:t>.NET </a:t>
            </a:r>
            <a:r>
              <a:rPr lang="en-GB" dirty="0" err="1" smtClean="0"/>
              <a:t>TimeZoneInfo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29916" y="98072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TimeZoneInfo.ConvertTime</a:t>
            </a:r>
            <a:r>
              <a:rPr lang="en-GB" sz="2400" dirty="0"/>
              <a:t> Method (</a:t>
            </a:r>
            <a:r>
              <a:rPr lang="en-GB" sz="2400" dirty="0" err="1"/>
              <a:t>DateTime</a:t>
            </a:r>
            <a:r>
              <a:rPr lang="en-GB" sz="2400" dirty="0"/>
              <a:t>, </a:t>
            </a:r>
            <a:r>
              <a:rPr lang="en-GB" sz="2400" dirty="0" err="1" smtClean="0"/>
              <a:t>TimeZoneInfo</a:t>
            </a:r>
            <a:r>
              <a:rPr lang="en-GB" sz="2400" dirty="0" smtClean="0"/>
              <a:t>, </a:t>
            </a:r>
            <a:r>
              <a:rPr lang="en-GB" sz="2400" dirty="0" err="1" smtClean="0"/>
              <a:t>TimeZoneInfo</a:t>
            </a:r>
            <a:r>
              <a:rPr lang="en-GB" sz="2400" dirty="0" smtClean="0"/>
              <a:t>)</a:t>
            </a: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1522414" y="1916832"/>
            <a:ext cx="95050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What about 01:30 when there are two?</a:t>
            </a:r>
          </a:p>
          <a:p>
            <a:r>
              <a:rPr lang="en-GB" sz="3200" dirty="0" smtClean="0"/>
              <a:t>What about 01:30 when 01:30 does not exist?</a:t>
            </a:r>
            <a:endParaRPr lang="en-GB" sz="3200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1125860" y="3284984"/>
            <a:ext cx="10585176" cy="2887216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If the value of the </a:t>
            </a:r>
            <a:r>
              <a:rPr lang="en-GB" sz="7200" dirty="0" err="1">
                <a:solidFill>
                  <a:schemeClr val="tx1">
                    <a:lumMod val="65000"/>
                  </a:schemeClr>
                </a:solidFill>
              </a:rPr>
              <a:t>dateTime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 parameter </a:t>
            </a:r>
            <a:r>
              <a:rPr lang="en-GB" sz="7200" dirty="0" smtClean="0">
                <a:solidFill>
                  <a:schemeClr val="tx1">
                    <a:lumMod val="65000"/>
                  </a:schemeClr>
                </a:solidFill>
              </a:rPr>
              <a:t>is an 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ambiguous </a:t>
            </a:r>
            <a:r>
              <a:rPr lang="en-GB" sz="7200" dirty="0" smtClean="0">
                <a:solidFill>
                  <a:schemeClr val="tx1">
                    <a:lumMod val="65000"/>
                  </a:schemeClr>
                </a:solidFill>
              </a:rPr>
              <a:t>time 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in the source time </a:t>
            </a:r>
            <a:r>
              <a:rPr lang="en-GB" sz="7200" dirty="0" smtClean="0">
                <a:solidFill>
                  <a:schemeClr val="tx1">
                    <a:lumMod val="65000"/>
                  </a:schemeClr>
                </a:solidFill>
              </a:rPr>
              <a:t>zone, </a:t>
            </a:r>
            <a:r>
              <a:rPr lang="en-GB" sz="7200" b="1" u="sng" dirty="0" smtClean="0"/>
              <a:t>it </a:t>
            </a:r>
            <a:r>
              <a:rPr lang="en-GB" sz="7200" b="1" u="sng" dirty="0"/>
              <a:t>is interpreted as a standard time</a:t>
            </a:r>
            <a:r>
              <a:rPr lang="en-GB" sz="7200" dirty="0" smtClean="0"/>
              <a:t>.</a:t>
            </a:r>
            <a:endParaRPr lang="en-GB" sz="72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If the </a:t>
            </a:r>
            <a:r>
              <a:rPr lang="en-GB" sz="7200" dirty="0" err="1">
                <a:solidFill>
                  <a:schemeClr val="tx1">
                    <a:lumMod val="65000"/>
                  </a:schemeClr>
                </a:solidFill>
              </a:rPr>
              <a:t>dateTime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 parameter is an invalid  time in the source time </a:t>
            </a:r>
            <a:r>
              <a:rPr lang="en-GB" sz="7200" dirty="0" smtClean="0">
                <a:solidFill>
                  <a:schemeClr val="tx1">
                    <a:lumMod val="65000"/>
                  </a:schemeClr>
                </a:solidFill>
              </a:rPr>
              <a:t>zone, this 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method </a:t>
            </a:r>
            <a:r>
              <a:rPr lang="en-GB" sz="7200" b="1" u="sng" dirty="0"/>
              <a:t>throws an </a:t>
            </a:r>
            <a:r>
              <a:rPr lang="en-GB" sz="7200" b="1" u="sng" dirty="0" err="1"/>
              <a:t>ArgumentException</a:t>
            </a:r>
            <a:r>
              <a:rPr lang="en-GB" sz="7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216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14087300" cy="44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Noda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“Local” types</a:t>
            </a:r>
          </a:p>
          <a:p>
            <a:r>
              <a:rPr lang="en-GB" sz="3200" dirty="0" smtClean="0"/>
              <a:t>“Global” types</a:t>
            </a:r>
          </a:p>
          <a:p>
            <a:r>
              <a:rPr lang="en-GB" sz="3200" dirty="0" smtClean="0"/>
              <a:t>Important to know source of the date/time</a:t>
            </a:r>
          </a:p>
          <a:p>
            <a:r>
              <a:rPr lang="en-GB" sz="3200" dirty="0" err="1" smtClean="0"/>
              <a:t>LocalDateTime</a:t>
            </a:r>
            <a:r>
              <a:rPr lang="en-GB" sz="3200" dirty="0" smtClean="0"/>
              <a:t> (</a:t>
            </a:r>
            <a:r>
              <a:rPr lang="en-GB" sz="3200" dirty="0" err="1" smtClean="0"/>
              <a:t>LocalDate</a:t>
            </a:r>
            <a:r>
              <a:rPr lang="en-GB" sz="3200" dirty="0" smtClean="0"/>
              <a:t> + </a:t>
            </a:r>
            <a:r>
              <a:rPr lang="en-GB" sz="3200" dirty="0" err="1" smtClean="0"/>
              <a:t>LocalTime</a:t>
            </a:r>
            <a:r>
              <a:rPr lang="en-GB" sz="3200" dirty="0" smtClean="0"/>
              <a:t>)</a:t>
            </a:r>
          </a:p>
          <a:p>
            <a:r>
              <a:rPr lang="en-GB" sz="3200" dirty="0" smtClean="0"/>
              <a:t>Instant</a:t>
            </a:r>
          </a:p>
          <a:p>
            <a:r>
              <a:rPr lang="en-GB" sz="3200" dirty="0" err="1" smtClean="0"/>
              <a:t>ZonedDateTime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4680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Noda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812" y="2060848"/>
            <a:ext cx="10873208" cy="410445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startDate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LocalDate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(2017, 08, 03</a:t>
            </a:r>
            <a:r>
              <a:rPr lang="en-GB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startTime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LocalTime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(11, 00</a:t>
            </a:r>
            <a:r>
              <a:rPr lang="en-GB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3600"/>
              </a:spcBef>
              <a:buNone/>
            </a:pPr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startDateTime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startDate.At</a:t>
            </a:r>
            <a:r>
              <a:rPr lang="en-GB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startTime</a:t>
            </a:r>
            <a:r>
              <a:rPr lang="en-GB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startDateTime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startTime.On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startDate</a:t>
            </a:r>
            <a:r>
              <a:rPr lang="en-GB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3600"/>
              </a:spcBef>
              <a:buNone/>
            </a:pP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OffsetDateTime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startDateTime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Offset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.FromHours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(1))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6652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9477468" y="833660"/>
            <a:ext cx="2592288" cy="10682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" y="0"/>
            <a:ext cx="1101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1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Noda Time Zones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err="1" smtClean="0"/>
              <a:t>LocalDateTime</a:t>
            </a:r>
            <a:r>
              <a:rPr lang="en-GB" sz="3200" dirty="0" smtClean="0"/>
              <a:t>:</a:t>
            </a:r>
          </a:p>
          <a:p>
            <a:endParaRPr lang="en-GB" sz="3200" dirty="0"/>
          </a:p>
          <a:p>
            <a:pPr marL="0" indent="0">
              <a:buNone/>
            </a:pPr>
            <a:r>
              <a:rPr lang="it-IT" sz="3200" dirty="0"/>
              <a:t>public </a:t>
            </a:r>
            <a:r>
              <a:rPr lang="it-IT" sz="3200" dirty="0" smtClean="0"/>
              <a:t>  </a:t>
            </a:r>
            <a:r>
              <a:rPr lang="it-IT" sz="3200" b="1" dirty="0" smtClean="0"/>
              <a:t>ZonedDateTime</a:t>
            </a:r>
            <a:r>
              <a:rPr lang="it-IT" sz="3200" dirty="0" smtClean="0"/>
              <a:t>  InZone</a:t>
            </a:r>
            <a:r>
              <a:rPr lang="it-IT" sz="3200" dirty="0"/>
              <a:t>(</a:t>
            </a:r>
          </a:p>
          <a:p>
            <a:pPr marL="0" indent="0">
              <a:buNone/>
            </a:pPr>
            <a:r>
              <a:rPr lang="it-IT" sz="3200" dirty="0"/>
              <a:t>	</a:t>
            </a:r>
            <a:r>
              <a:rPr lang="it-IT" sz="3200" b="1" dirty="0"/>
              <a:t>DateTimeZone</a:t>
            </a:r>
            <a:r>
              <a:rPr lang="it-IT" sz="3200" dirty="0"/>
              <a:t> </a:t>
            </a:r>
            <a:r>
              <a:rPr lang="it-IT" sz="3200" dirty="0" smtClean="0"/>
              <a:t> zone</a:t>
            </a:r>
            <a:r>
              <a:rPr lang="it-IT" sz="3200" dirty="0"/>
              <a:t>,</a:t>
            </a:r>
          </a:p>
          <a:p>
            <a:pPr marL="0" indent="0">
              <a:buNone/>
            </a:pPr>
            <a:r>
              <a:rPr lang="it-IT" sz="3200" b="1" dirty="0"/>
              <a:t>	ZoneLocalMappingResolver </a:t>
            </a:r>
            <a:r>
              <a:rPr lang="it-IT" sz="3200" b="1" dirty="0" smtClean="0"/>
              <a:t> </a:t>
            </a:r>
            <a:r>
              <a:rPr lang="it-IT" sz="3200" dirty="0" smtClean="0"/>
              <a:t>resolver</a:t>
            </a:r>
            <a:endParaRPr lang="it-IT" sz="3200" dirty="0"/>
          </a:p>
          <a:p>
            <a:pPr marL="0" indent="0">
              <a:buNone/>
            </a:pPr>
            <a:r>
              <a:rPr lang="it-IT" sz="3200" dirty="0" smtClean="0"/>
              <a:t>)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760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Noda Time </a:t>
            </a:r>
            <a:r>
              <a:rPr lang="it-IT" dirty="0"/>
              <a:t>ZoneLocalMappingResolver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public </a:t>
            </a:r>
            <a:r>
              <a:rPr lang="it-IT" sz="3200" b="1" dirty="0">
                <a:solidFill>
                  <a:schemeClr val="tx1">
                    <a:lumMod val="65000"/>
                  </a:schemeClr>
                </a:solidFill>
              </a:rPr>
              <a:t>ZonedDateTime</a:t>
            </a: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 InZone(</a:t>
            </a:r>
          </a:p>
          <a:p>
            <a:pPr marL="0" indent="0">
              <a:buNone/>
            </a:pP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	</a:t>
            </a:r>
            <a:r>
              <a:rPr lang="it-IT" sz="3200" b="1" dirty="0">
                <a:solidFill>
                  <a:schemeClr val="tx1">
                    <a:lumMod val="65000"/>
                  </a:schemeClr>
                </a:solidFill>
              </a:rPr>
              <a:t>DateTimeZone</a:t>
            </a: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 zone,</a:t>
            </a:r>
          </a:p>
          <a:p>
            <a:pPr marL="0" indent="0">
              <a:buNone/>
            </a:pPr>
            <a:r>
              <a:rPr lang="it-IT" sz="3200" b="1" dirty="0"/>
              <a:t>	ZoneLocalMappingResolver </a:t>
            </a:r>
            <a:r>
              <a:rPr lang="it-IT" sz="3200" dirty="0"/>
              <a:t>resolver</a:t>
            </a:r>
          </a:p>
          <a:p>
            <a:pPr marL="0" indent="0">
              <a:buNone/>
            </a:pP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)</a:t>
            </a:r>
            <a:endParaRPr lang="en-GB" sz="3200" dirty="0">
              <a:solidFill>
                <a:schemeClr val="tx1">
                  <a:lumMod val="65000"/>
                </a:schemeClr>
              </a:solidFill>
            </a:endParaRPr>
          </a:p>
          <a:p>
            <a:endParaRPr lang="en-GB" sz="3200" dirty="0" smtClean="0"/>
          </a:p>
          <a:p>
            <a:r>
              <a:rPr lang="en-GB" sz="3200" dirty="0" smtClean="0"/>
              <a:t>“What is this local date and time in time zone X?”</a:t>
            </a:r>
          </a:p>
          <a:p>
            <a:endParaRPr lang="en-GB" sz="3200" dirty="0" smtClean="0"/>
          </a:p>
          <a:p>
            <a:r>
              <a:rPr lang="en-GB" sz="3200" dirty="0" smtClean="0"/>
              <a:t>If the local date and time is ambiguous then do A</a:t>
            </a:r>
          </a:p>
          <a:p>
            <a:r>
              <a:rPr lang="en-GB" sz="3200" dirty="0" smtClean="0"/>
              <a:t>If the local date and time is missing (invalid) then do B</a:t>
            </a:r>
          </a:p>
          <a:p>
            <a:endParaRPr lang="en-GB" sz="3200" dirty="0" smtClean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58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61764" y="1905000"/>
            <a:ext cx="1173730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3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hiftStart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shift.StartTime</a:t>
            </a:r>
            <a:endParaRPr lang="en-GB" sz="3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.On(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shiftStartDate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.</a:t>
            </a:r>
            <a:r>
              <a:rPr lang="en-GB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InZone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timeZone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sz="3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DateTimeRules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.StandardZoneLocalMappingResolver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115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260630" cy="1020762"/>
          </a:xfrm>
        </p:spPr>
        <p:txBody>
          <a:bodyPr/>
          <a:lstStyle/>
          <a:p>
            <a:r>
              <a:rPr lang="en-GB" dirty="0" smtClean="0"/>
              <a:t>How we process date times from the user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7615" y="1772816"/>
            <a:ext cx="3427157" cy="97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1. User selects</a:t>
            </a:r>
          </a:p>
          <a:p>
            <a:pPr>
              <a:lnSpc>
                <a:spcPct val="90000"/>
              </a:lnSpc>
            </a:pPr>
            <a:r>
              <a:rPr lang="en-GB" sz="3200" dirty="0" smtClean="0"/>
              <a:t>29 April @ 2:30 PM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014292" y="1772816"/>
            <a:ext cx="5170005" cy="97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2. Sent to server:</a:t>
            </a:r>
          </a:p>
          <a:p>
            <a:pPr>
              <a:lnSpc>
                <a:spcPct val="90000"/>
              </a:lnSpc>
            </a:pPr>
            <a:r>
              <a:rPr lang="en-GB" sz="3200" dirty="0" smtClean="0"/>
              <a:t>“2016-04-29 14:30:00 +07:00”</a:t>
            </a:r>
            <a:endParaRPr lang="en-GB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37828" y="3501008"/>
            <a:ext cx="4846198" cy="1421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3. Server maps</a:t>
            </a:r>
          </a:p>
          <a:p>
            <a:pPr>
              <a:lnSpc>
                <a:spcPct val="90000"/>
              </a:lnSpc>
            </a:pPr>
            <a:r>
              <a:rPr lang="en-GB" sz="3200" dirty="0" smtClean="0"/>
              <a:t>2016-04-29 14:30:00 +07:00</a:t>
            </a:r>
          </a:p>
          <a:p>
            <a:pPr>
              <a:lnSpc>
                <a:spcPct val="90000"/>
              </a:lnSpc>
            </a:pPr>
            <a:r>
              <a:rPr lang="en-GB" sz="3200" dirty="0" smtClean="0"/>
              <a:t>To a </a:t>
            </a:r>
            <a:r>
              <a:rPr lang="en-GB" sz="3200" dirty="0" err="1" smtClean="0"/>
              <a:t>DateTimeOffset</a:t>
            </a:r>
            <a:endParaRPr lang="en-GB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484532" y="5507431"/>
            <a:ext cx="6149364" cy="97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5. We then have a local date time of</a:t>
            </a:r>
          </a:p>
          <a:p>
            <a:pPr>
              <a:lnSpc>
                <a:spcPct val="90000"/>
              </a:lnSpc>
            </a:pPr>
            <a:r>
              <a:rPr lang="en-GB" sz="3200" dirty="0"/>
              <a:t>2016-04-29 14:30:00</a:t>
            </a:r>
            <a:endParaRPr lang="en-GB" sz="32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6382444" y="3501008"/>
            <a:ext cx="5086649" cy="1421928"/>
            <a:chOff x="6814492" y="3501008"/>
            <a:chExt cx="5086649" cy="1421928"/>
          </a:xfrm>
        </p:grpSpPr>
        <p:sp>
          <p:nvSpPr>
            <p:cNvPr id="6" name="TextBox 5"/>
            <p:cNvSpPr txBox="1"/>
            <p:nvPr/>
          </p:nvSpPr>
          <p:spPr>
            <a:xfrm>
              <a:off x="6814492" y="3501008"/>
              <a:ext cx="5086649" cy="1421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3200" dirty="0" smtClean="0"/>
                <a:t>4. We can then see the </a:t>
              </a:r>
            </a:p>
            <a:p>
              <a:pPr>
                <a:lnSpc>
                  <a:spcPct val="90000"/>
                </a:lnSpc>
              </a:pPr>
              <a:r>
                <a:rPr lang="en-GB" sz="3200" dirty="0"/>
                <a:t>d</a:t>
              </a:r>
              <a:r>
                <a:rPr lang="en-GB" sz="3200" dirty="0" smtClean="0"/>
                <a:t>ate/time the user </a:t>
              </a:r>
              <a:r>
                <a:rPr lang="en-GB" sz="3200" b="1" u="sng" dirty="0" smtClean="0"/>
                <a:t>intended:</a:t>
              </a:r>
            </a:p>
            <a:p>
              <a:pPr>
                <a:lnSpc>
                  <a:spcPct val="90000"/>
                </a:lnSpc>
              </a:pPr>
              <a:r>
                <a:rPr lang="en-GB" sz="3200" dirty="0" smtClean="0"/>
                <a:t>2016-04-29 14:30:00 +07:00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14492" y="4437112"/>
              <a:ext cx="3600400" cy="485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/>
          <p:cNvSpPr/>
          <p:nvPr/>
        </p:nvSpPr>
        <p:spPr>
          <a:xfrm>
            <a:off x="3954772" y="2067108"/>
            <a:ext cx="1059520" cy="36004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 rot="8288786">
            <a:off x="4285226" y="2930842"/>
            <a:ext cx="1059520" cy="36004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5684026" y="4018462"/>
            <a:ext cx="698418" cy="36004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 rot="5400000">
            <a:off x="8485545" y="5021425"/>
            <a:ext cx="546325" cy="36004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60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2996952"/>
            <a:ext cx="9144000" cy="2667000"/>
          </a:xfrm>
        </p:spPr>
        <p:txBody>
          <a:bodyPr/>
          <a:lstStyle/>
          <a:p>
            <a:r>
              <a:rPr lang="en-GB" dirty="0" smtClean="0"/>
              <a:t>Fin.</a:t>
            </a:r>
            <a:endParaRPr lang="en-GB" dirty="0"/>
          </a:p>
        </p:txBody>
      </p:sp>
      <p:pic>
        <p:nvPicPr>
          <p:cNvPr id="19458" name="Picture 2" descr="http://images.mentalfloss.com/sites/default/files/c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36" y="260648"/>
            <a:ext cx="6552728" cy="440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9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0"/>
            <a:ext cx="5511014" cy="96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 in our own codebase!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701924" y="1700808"/>
            <a:ext cx="8964488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4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now = </a:t>
            </a:r>
            <a:r>
              <a:rPr lang="en-GB" sz="4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.Now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4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4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lastYear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4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year: </a:t>
            </a:r>
            <a:r>
              <a:rPr lang="en-GB" sz="4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now.Year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</a:p>
          <a:p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month: </a:t>
            </a:r>
            <a:r>
              <a:rPr lang="en-GB" sz="4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now.Month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day: </a:t>
            </a:r>
            <a:r>
              <a:rPr lang="en-GB" sz="4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now.Day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58868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/>
              <a:t>2016-04-28   15:30:01</a:t>
            </a:r>
          </a:p>
        </p:txBody>
      </p:sp>
    </p:spTree>
    <p:extLst>
      <p:ext uri="{BB962C8B-B14F-4D97-AF65-F5344CB8AC3E}">
        <p14:creationId xmlns:p14="http://schemas.microsoft.com/office/powerpoint/2010/main" val="9124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/>
              <a:t>2016-04-28   </a:t>
            </a:r>
            <a:r>
              <a:rPr lang="en-US" sz="7200" dirty="0" smtClean="0">
                <a:solidFill>
                  <a:schemeClr val="tx1">
                    <a:lumMod val="50000"/>
                  </a:schemeClr>
                </a:solidFill>
              </a:rPr>
              <a:t>15:30:01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4052" y="3068960"/>
            <a:ext cx="252028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4400" dirty="0" smtClean="0"/>
              <a:t>Date Part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44224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>
                <a:solidFill>
                  <a:schemeClr val="tx1">
                    <a:lumMod val="50000"/>
                  </a:schemeClr>
                </a:solidFill>
              </a:rPr>
              <a:t>2016-04-28</a:t>
            </a:r>
            <a:r>
              <a:rPr lang="en-US" sz="7200" dirty="0" smtClean="0"/>
              <a:t>   15:30:01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46540" y="3068960"/>
            <a:ext cx="252028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4400" dirty="0" smtClean="0"/>
              <a:t>Time Part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4282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Image result for person on phone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5" y="4221088"/>
            <a:ext cx="2237118" cy="22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4571999" y="787545"/>
            <a:ext cx="9143998" cy="1020762"/>
          </a:xfrm>
        </p:spPr>
        <p:txBody>
          <a:bodyPr/>
          <a:lstStyle/>
          <a:p>
            <a:r>
              <a:rPr lang="en-US" dirty="0" smtClean="0"/>
              <a:t>Title and Content Layout with List</a:t>
            </a:r>
            <a:endParaRPr lang="en-US" dirty="0"/>
          </a:p>
        </p:txBody>
      </p:sp>
      <p:pic>
        <p:nvPicPr>
          <p:cNvPr id="1036" name="Picture 12" descr="http://www.thibautmoraldi.com/wp-content/uploads/2013/09/stock-footage-flag-of-england-waving-in-the-wind-highly-detailed-fabric-texture-seamless-loo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1684897"/>
            <a:ext cx="273106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sr.photos3.fotosearch.com/bthumb/CSP/CSP327/k327097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34" y="4530022"/>
            <a:ext cx="12192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thumbs.dreamstime.com/x/3d-person-telephone-780104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2" y="-2043608"/>
            <a:ext cx="1424252" cy="1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c.tadst.com/gfx/600x400/flag-day.jpg?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1653659"/>
            <a:ext cx="2301685" cy="1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364378" y="1556792"/>
            <a:ext cx="0" cy="5688632"/>
          </a:xfrm>
          <a:prstGeom prst="lin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/>
          <p:cNvSpPr/>
          <p:nvPr/>
        </p:nvSpPr>
        <p:spPr>
          <a:xfrm>
            <a:off x="3004876" y="2330595"/>
            <a:ext cx="3017528" cy="1858268"/>
          </a:xfrm>
          <a:prstGeom prst="wedgeEllipseCallou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I’ll call you on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May at 1 PM</a:t>
            </a:r>
            <a:endParaRPr lang="en-GB" sz="2400" dirty="0"/>
          </a:p>
        </p:txBody>
      </p:sp>
      <p:sp>
        <p:nvSpPr>
          <p:cNvPr id="21" name="Oval Callout 20"/>
          <p:cNvSpPr/>
          <p:nvPr/>
        </p:nvSpPr>
        <p:spPr>
          <a:xfrm>
            <a:off x="6706353" y="2420888"/>
            <a:ext cx="2449581" cy="1744781"/>
          </a:xfrm>
          <a:prstGeom prst="wedgeEllipseCallout">
            <a:avLst>
              <a:gd name="adj1" fmla="val 44532"/>
              <a:gd name="adj2" fmla="val 6736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OK</a:t>
            </a:r>
            <a:endParaRPr lang="en-GB" sz="2400" dirty="0"/>
          </a:p>
        </p:txBody>
      </p:sp>
      <p:sp>
        <p:nvSpPr>
          <p:cNvPr id="22" name="Title 12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Issues with having just Date &amp; Time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09A44C-857D-42FD-9219-94A36248C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693</Words>
  <Application>Microsoft Office PowerPoint</Application>
  <PresentationFormat>Custom</PresentationFormat>
  <Paragraphs>154</Paragraphs>
  <Slides>37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Consolas</vt:lpstr>
      <vt:lpstr>Corbel</vt:lpstr>
      <vt:lpstr>Chalkboard 16x9</vt:lpstr>
      <vt:lpstr>Dates and Times</vt:lpstr>
      <vt:lpstr>Date Time Falsehoods</vt:lpstr>
      <vt:lpstr>PowerPoint Presentation</vt:lpstr>
      <vt:lpstr>PowerPoint Presentation</vt:lpstr>
      <vt:lpstr>Even in our own codebase!</vt:lpstr>
      <vt:lpstr>PowerPoint Presentation</vt:lpstr>
      <vt:lpstr>PowerPoint Presentation</vt:lpstr>
      <vt:lpstr>PowerPoint Presentation</vt:lpstr>
      <vt:lpstr>Title and Content Layout with List</vt:lpstr>
      <vt:lpstr>Title and Content Layout with List</vt:lpstr>
      <vt:lpstr>Issues with having just Date &amp; Time</vt:lpstr>
      <vt:lpstr>Enter UTC</vt:lpstr>
      <vt:lpstr>Title and Content Layout with List</vt:lpstr>
      <vt:lpstr>PowerPoint Presentation</vt:lpstr>
      <vt:lpstr>Date Time Offset</vt:lpstr>
      <vt:lpstr>Date Time Offset</vt:lpstr>
      <vt:lpstr>Date Time Offset</vt:lpstr>
      <vt:lpstr>Time Zones</vt:lpstr>
      <vt:lpstr>Daylight Savings</vt:lpstr>
      <vt:lpstr>Daylight Savings</vt:lpstr>
      <vt:lpstr>Daylight Savings</vt:lpstr>
      <vt:lpstr>Daylight Savings</vt:lpstr>
      <vt:lpstr>Daylight Savings</vt:lpstr>
      <vt:lpstr>.NET Date Time Offset</vt:lpstr>
      <vt:lpstr>Conversions</vt:lpstr>
      <vt:lpstr>.NET TimeZoneInfo</vt:lpstr>
      <vt:lpstr>.NET DateTimeKind</vt:lpstr>
      <vt:lpstr>.NET TimeZoneInfo</vt:lpstr>
      <vt:lpstr>.NET TimeZoneInfo</vt:lpstr>
      <vt:lpstr>Noda Time</vt:lpstr>
      <vt:lpstr>Noda Time</vt:lpstr>
      <vt:lpstr>PowerPoint Presentation</vt:lpstr>
      <vt:lpstr>Noda Time Zones</vt:lpstr>
      <vt:lpstr>Noda Time ZoneLocalMappingResolver </vt:lpstr>
      <vt:lpstr>Example</vt:lpstr>
      <vt:lpstr>How we process date times from the user</vt:lpstr>
      <vt:lpstr>Fin.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2016-04-26T12:54:00Z</dcterms:created>
  <dcterms:modified xsi:type="dcterms:W3CDTF">2017-08-03T11:12:24Z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